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65" r:id="rId4"/>
    <p:sldId id="266" r:id="rId5"/>
    <p:sldId id="270" r:id="rId6"/>
    <p:sldId id="267" r:id="rId7"/>
    <p:sldId id="268" r:id="rId8"/>
    <p:sldId id="269" r:id="rId9"/>
    <p:sldId id="27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930" autoAdjust="0"/>
  </p:normalViewPr>
  <p:slideViewPr>
    <p:cSldViewPr snapToGrid="0" snapToObjects="1">
      <p:cViewPr>
        <p:scale>
          <a:sx n="90" d="100"/>
          <a:sy n="90" d="100"/>
        </p:scale>
        <p:origin x="-111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393A8-D23B-1A49-9D24-DC8771F0B8F7}" type="datetimeFigureOut">
              <a:rPr lang="en-US" smtClean="0"/>
              <a:t>4/2/15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12995-AC55-204D-9368-BD2FBC35F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29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Q: what soil </a:t>
            </a:r>
            <a:r>
              <a:rPr lang="en-US" dirty="0" err="1" smtClean="0"/>
              <a:t>vars</a:t>
            </a:r>
            <a:r>
              <a:rPr lang="en-US" dirty="0" smtClean="0"/>
              <a:t> to represent</a:t>
            </a:r>
            <a:r>
              <a:rPr lang="en-US" baseline="0" dirty="0" smtClean="0"/>
              <a:t> in a table?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912995-AC55-204D-9368-BD2FBC35F7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88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sure to make it very clear what’s different about</a:t>
            </a:r>
            <a:r>
              <a:rPr lang="en-US" baseline="0" dirty="0" smtClean="0"/>
              <a:t> this system vs. temperate/other tropical places </a:t>
            </a:r>
            <a:r>
              <a:rPr lang="en-US" baseline="0" dirty="0" smtClean="0">
                <a:sym typeface="Wingdings"/>
              </a:rPr>
              <a:t> how we might expect that to change trace gas emissions  what we’re not sure about those relationships</a:t>
            </a:r>
          </a:p>
          <a:p>
            <a:endParaRPr lang="en-US" baseline="0" dirty="0" smtClean="0">
              <a:sym typeface="Wingdings"/>
            </a:endParaRPr>
          </a:p>
          <a:p>
            <a:pPr marL="228600" indent="-228600">
              <a:buAutoNum type="arabicParenR"/>
            </a:pPr>
            <a:r>
              <a:rPr lang="en-US" baseline="0" dirty="0" smtClean="0">
                <a:sym typeface="Wingdings"/>
              </a:rPr>
              <a:t>Mechanisms will work differently because of A, B, C</a:t>
            </a:r>
          </a:p>
          <a:p>
            <a:pPr marL="228600" indent="-228600">
              <a:buAutoNum type="arabicParenR"/>
            </a:pPr>
            <a:r>
              <a:rPr lang="en-US" baseline="0" dirty="0" smtClean="0">
                <a:sym typeface="Wingdings"/>
              </a:rPr>
              <a:t>What we don’t know much about how those dynamics might play out</a:t>
            </a:r>
          </a:p>
          <a:p>
            <a:pPr marL="228600" indent="-228600">
              <a:buAutoNum type="arabicParenR"/>
            </a:pPr>
            <a:r>
              <a:rPr lang="en-US" dirty="0" smtClean="0"/>
              <a:t>THEN give the one-two punch that this is especially</a:t>
            </a:r>
            <a:r>
              <a:rPr lang="en-US" baseline="0" dirty="0" smtClean="0"/>
              <a:t> relevant because of the rapid land use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912995-AC55-204D-9368-BD2FBC35F7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89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sure to include context</a:t>
            </a:r>
            <a:r>
              <a:rPr lang="en-US" baseline="0" dirty="0" smtClean="0"/>
              <a:t> of how “big” fluxes are in comparison to other types of </a:t>
            </a:r>
            <a:r>
              <a:rPr lang="en-US" baseline="0" dirty="0" err="1" smtClean="0"/>
              <a:t>fert</a:t>
            </a:r>
            <a:r>
              <a:rPr lang="en-US" baseline="0" dirty="0" smtClean="0"/>
              <a:t> flux increases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912995-AC55-204D-9368-BD2FBC35F7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94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up what type of test I should use to figure out regression shape</a:t>
            </a:r>
          </a:p>
          <a:p>
            <a:r>
              <a:rPr lang="en-US" dirty="0" smtClean="0"/>
              <a:t>Include an interactive nitrate/moisture term in the model</a:t>
            </a:r>
          </a:p>
          <a:p>
            <a:endParaRPr lang="en-US" dirty="0" smtClean="0"/>
          </a:p>
          <a:p>
            <a:r>
              <a:rPr lang="en-US" dirty="0" smtClean="0"/>
              <a:t>NO:N2O</a:t>
            </a:r>
            <a:r>
              <a:rPr lang="en-US" baseline="0" dirty="0" smtClean="0"/>
              <a:t> ratio – include in discussion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Combine this data with the (A) results since they inform the emissions profiles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912995-AC55-204D-9368-BD2FBC35F7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82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some critical</a:t>
            </a:r>
            <a:r>
              <a:rPr lang="en-US" baseline="0" dirty="0" smtClean="0"/>
              <a:t> thinking about soil type at </a:t>
            </a:r>
            <a:r>
              <a:rPr lang="en-US" baseline="0" dirty="0" err="1" smtClean="0"/>
              <a:t>Tanguro</a:t>
            </a:r>
            <a:r>
              <a:rPr lang="en-US" baseline="0" dirty="0" smtClean="0"/>
              <a:t> and where at the larger scale it’s </a:t>
            </a:r>
            <a:r>
              <a:rPr lang="en-US" baseline="0" smtClean="0"/>
              <a:t>similar/different, </a:t>
            </a:r>
            <a:r>
              <a:rPr lang="en-US" baseline="0" dirty="0" smtClean="0"/>
              <a:t>and what that means for how these patterns can be interpreted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912995-AC55-204D-9368-BD2FBC35F7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51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585-6F62-EF45-9392-2849A45695C1}" type="datetimeFigureOut">
              <a:rPr lang="en-US" smtClean="0"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6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585-6F62-EF45-9392-2849A45695C1}" type="datetimeFigureOut">
              <a:rPr lang="en-US" smtClean="0"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34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585-6F62-EF45-9392-2849A45695C1}" type="datetimeFigureOut">
              <a:rPr lang="en-US" smtClean="0"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19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585-6F62-EF45-9392-2849A45695C1}" type="datetimeFigureOut">
              <a:rPr lang="en-US" smtClean="0"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9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585-6F62-EF45-9392-2849A45695C1}" type="datetimeFigureOut">
              <a:rPr lang="en-US" smtClean="0"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4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585-6F62-EF45-9392-2849A45695C1}" type="datetimeFigureOut">
              <a:rPr lang="en-US" smtClean="0"/>
              <a:t>4/2/15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34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585-6F62-EF45-9392-2849A45695C1}" type="datetimeFigureOut">
              <a:rPr lang="en-US" smtClean="0"/>
              <a:t>4/2/15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08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585-6F62-EF45-9392-2849A45695C1}" type="datetimeFigureOut">
              <a:rPr lang="en-US" smtClean="0"/>
              <a:t>4/2/15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71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585-6F62-EF45-9392-2849A45695C1}" type="datetimeFigureOut">
              <a:rPr lang="en-US" smtClean="0"/>
              <a:t>4/2/15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45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585-6F62-EF45-9392-2849A45695C1}" type="datetimeFigureOut">
              <a:rPr lang="en-US" smtClean="0"/>
              <a:t>4/2/15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8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F585-6F62-EF45-9392-2849A45695C1}" type="datetimeFigureOut">
              <a:rPr lang="en-US" smtClean="0"/>
              <a:t>4/2/15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1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CF585-6F62-EF45-9392-2849A45695C1}" type="datetimeFigureOut">
              <a:rPr lang="en-US" smtClean="0"/>
              <a:t>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42151-C8DF-0C47-9668-395E47CE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7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65991"/>
            <a:ext cx="7772400" cy="2434460"/>
          </a:xfrm>
        </p:spPr>
        <p:txBody>
          <a:bodyPr>
            <a:normAutofit/>
          </a:bodyPr>
          <a:lstStyle/>
          <a:p>
            <a:r>
              <a:rPr lang="en-US" dirty="0" smtClean="0"/>
              <a:t>Talking through trace gas paper story – too many things for one manuscript?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Disrupted N conference call, </a:t>
            </a:r>
          </a:p>
          <a:p>
            <a:r>
              <a:rPr lang="en-US" dirty="0" smtClean="0"/>
              <a:t>2 April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33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50" y="0"/>
            <a:ext cx="5299364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91296" y="53114"/>
            <a:ext cx="2976875" cy="680488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Three land uses (forest, soy, soy + corn), three sites per land use, sampling over 1.25 years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Collected N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O, CO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CH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, soil </a:t>
            </a:r>
            <a:r>
              <a:rPr lang="en-US" sz="2400" dirty="0" err="1" smtClean="0"/>
              <a:t>vars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3451192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Framing right now is: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Controls of GHG fluxes from agriculture in the tropics work differently than in the temperate zone for a bunch of reasons (delineate)</a:t>
            </a:r>
          </a:p>
          <a:p>
            <a:pPr lvl="1"/>
            <a:r>
              <a:rPr lang="en-US" dirty="0" smtClean="0"/>
              <a:t>AAC, CEC, pH, clay content, seasonality, nutrient availability/limitation, microbial community, weathering history/rates</a:t>
            </a:r>
          </a:p>
          <a:p>
            <a:pPr lvl="1"/>
            <a:r>
              <a:rPr lang="en-US" dirty="0" smtClean="0"/>
              <a:t>Many unknowns about </a:t>
            </a:r>
            <a:r>
              <a:rPr lang="en-US" dirty="0" err="1" smtClean="0"/>
              <a:t>biogeochem</a:t>
            </a:r>
            <a:r>
              <a:rPr lang="en-US" dirty="0" smtClean="0"/>
              <a:t> in tropical agricultural systems vs. tropical non-</a:t>
            </a:r>
            <a:r>
              <a:rPr lang="en-US" dirty="0" smtClean="0"/>
              <a:t>anthropogenic </a:t>
            </a:r>
            <a:r>
              <a:rPr lang="en-US" dirty="0" smtClean="0"/>
              <a:t>biomes</a:t>
            </a:r>
          </a:p>
          <a:p>
            <a:r>
              <a:rPr lang="en-US" dirty="0" smtClean="0"/>
              <a:t>Mechanized </a:t>
            </a:r>
            <a:r>
              <a:rPr lang="en-US" dirty="0" smtClean="0"/>
              <a:t>agriculture is rapidly becoming the new norm in this tropical system (and likely others in the future)</a:t>
            </a:r>
          </a:p>
          <a:p>
            <a:r>
              <a:rPr lang="en-US" dirty="0" smtClean="0"/>
              <a:t>Changing </a:t>
            </a:r>
            <a:r>
              <a:rPr lang="en-US" dirty="0" smtClean="0"/>
              <a:t>soil inputs in X, Y, Z </a:t>
            </a:r>
            <a:r>
              <a:rPr lang="en-US" dirty="0" smtClean="0"/>
              <a:t>ways may influence that specific tropical soil </a:t>
            </a:r>
            <a:r>
              <a:rPr lang="en-US" dirty="0" err="1" smtClean="0"/>
              <a:t>biogeochem</a:t>
            </a:r>
            <a:r>
              <a:rPr lang="en-US" dirty="0" smtClean="0"/>
              <a:t> in A, B, C fashion</a:t>
            </a:r>
          </a:p>
          <a:p>
            <a:r>
              <a:rPr lang="en-US" dirty="0" smtClean="0"/>
              <a:t>Here</a:t>
            </a:r>
            <a:r>
              <a:rPr lang="en-US" dirty="0" smtClean="0"/>
              <a:t>, we ask how cropland intensification is changing GHG emissions at the plot and landscape level along a “new frontier” of agricultural </a:t>
            </a:r>
            <a:r>
              <a:rPr lang="en-US" dirty="0" smtClean="0"/>
              <a:t>intensification, given this important context of tropical soils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2397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0466" y="274637"/>
            <a:ext cx="2433534" cy="6138038"/>
          </a:xfrm>
        </p:spPr>
        <p:txBody>
          <a:bodyPr/>
          <a:lstStyle/>
          <a:p>
            <a:r>
              <a:rPr lang="en-US" dirty="0" smtClean="0"/>
              <a:t>A. Trace gas emissions (plot level)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619"/>
          <a:stretch/>
        </p:blipFill>
        <p:spPr>
          <a:xfrm>
            <a:off x="212064" y="0"/>
            <a:ext cx="649840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6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710466" y="274637"/>
            <a:ext cx="2433534" cy="6138038"/>
          </a:xfrm>
        </p:spPr>
        <p:txBody>
          <a:bodyPr/>
          <a:lstStyle/>
          <a:p>
            <a:r>
              <a:rPr lang="en-US" dirty="0" smtClean="0"/>
              <a:t>A. Trace gas emissions (plot level)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51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2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B. Soil variables (N pools/fluxes, C pools, WFPS, temp)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8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868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C. Trace gas emissions, seasonal + management </a:t>
            </a:r>
            <a:r>
              <a:rPr lang="en-US" dirty="0"/>
              <a:t>extrapolation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i="1" u="sng" dirty="0"/>
              <a:t>back of the envelope</a:t>
            </a:r>
            <a:r>
              <a:rPr lang="en-US" i="1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57778"/>
            <a:ext cx="8229600" cy="3868385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part it’s hard for me to work on without all of the soil data in… unclear which variables will be the best predictors</a:t>
            </a:r>
          </a:p>
          <a:p>
            <a:endParaRPr lang="en-US" dirty="0"/>
          </a:p>
          <a:p>
            <a:r>
              <a:rPr lang="en-US" dirty="0" smtClean="0"/>
              <a:t>TBD!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32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D. Apply to intensification in region, 2001-</a:t>
            </a:r>
            <a:r>
              <a:rPr lang="en-US" dirty="0" smtClean="0"/>
              <a:t>2011 (</a:t>
            </a:r>
            <a:r>
              <a:rPr lang="en-US" i="1" u="sng" dirty="0" smtClean="0"/>
              <a:t>back of the envelope</a:t>
            </a:r>
            <a:r>
              <a:rPr lang="en-US" i="1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3803"/>
            <a:ext cx="9144000" cy="49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3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89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472</Words>
  <Application>Microsoft Macintosh PowerPoint</Application>
  <PresentationFormat>On-screen Show (4:3)</PresentationFormat>
  <Paragraphs>40</Paragraphs>
  <Slides>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Talking through trace gas paper story – too many things for one manuscript?</vt:lpstr>
      <vt:lpstr>Three land uses (forest, soy, soy + corn), three sites per land use, sampling over 1.25 years  Collected N2O, CO2, CH4, soil vars</vt:lpstr>
      <vt:lpstr>Framing right now is:</vt:lpstr>
      <vt:lpstr>A. Trace gas emissions (plot level)</vt:lpstr>
      <vt:lpstr>A. Trace gas emissions (plot level)</vt:lpstr>
      <vt:lpstr>B. Soil variables (N pools/fluxes, C pools, WFPS, temp)</vt:lpstr>
      <vt:lpstr>C. Trace gas emissions, seasonal + management extrapolation  (back of the envelope)</vt:lpstr>
      <vt:lpstr>D. Apply to intensification in region, 2001-2011 (back of the envelope)</vt:lpstr>
      <vt:lpstr>PowerPoint Presentation</vt:lpstr>
    </vt:vector>
  </TitlesOfParts>
  <Company>University of Minnesota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Methane figures to show Sarah</dc:title>
  <dc:creator>Christine O'Connell</dc:creator>
  <cp:lastModifiedBy>Christine O'Connell</cp:lastModifiedBy>
  <cp:revision>40</cp:revision>
  <dcterms:created xsi:type="dcterms:W3CDTF">2015-02-25T17:23:11Z</dcterms:created>
  <dcterms:modified xsi:type="dcterms:W3CDTF">2015-04-02T19:33:49Z</dcterms:modified>
</cp:coreProperties>
</file>